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3"/>
    <p:sldId id="258" r:id="rId4"/>
    <p:sldId id="259" r:id="rId5"/>
    <p:sldId id="260" r:id="rId6"/>
  </p:sldIdLst>
  <p:sldSz cx="12192635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860686C-C86D-4BB3-B01C-2A415B11339C}" styleName="表样式 1 12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firstRow>
      <a:tcTxStyle b="on">
        <a:fontRef idx="none">
          <a:schemeClr val="bg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918" y="914400"/>
            <a:ext cx="9800165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918" y="3560400"/>
            <a:ext cx="9800165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 smtClean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60" y="1555200"/>
            <a:ext cx="5233592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1025" y="1555200"/>
            <a:ext cx="522771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5808" y="914400"/>
            <a:ext cx="1044103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90" y="914400"/>
            <a:ext cx="9170103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60" y="774000"/>
            <a:ext cx="1097388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918" y="2484000"/>
            <a:ext cx="9800165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918" y="3560400"/>
            <a:ext cx="9800165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 userDrawn="1"/>
        </p:nvSpPr>
        <p:spPr>
          <a:xfrm>
            <a:off x="0" y="0"/>
            <a:ext cx="12193201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</a:blip>
            <a:stretch>
              <a:fillRect/>
            </a:stretch>
          </a:blipFill>
        </p:spPr>
        <p:txBody>
          <a:bodyPr/>
          <a:p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60" y="608400"/>
            <a:ext cx="1097028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60" y="1490400"/>
            <a:ext cx="1097028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60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405" y="6314400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8474" y="6314400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 baseline="0">
                <a:solidFill>
                  <a:schemeClr val="accent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 smtClean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微软雅黑" panose="020B0503020204020204" charset="-122"/>
          <a:ea typeface="+mn-ea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543246" y="410455"/>
            <a:ext cx="2222555" cy="550690"/>
            <a:chOff x="0" y="0"/>
            <a:chExt cx="4445111" cy="110138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1805902" y="51496"/>
              <a:ext cx="1037493" cy="103749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ct val="100000"/>
                  </a:lnSpc>
                </a:pPr>
                <a:endParaRPr sz="1200">
                  <a:cs typeface="微软雅黑" panose="020B0503020204020204" charset="-122"/>
                </a:endParaRPr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0">
              <a:off x="0" y="0"/>
              <a:ext cx="1692661" cy="1062276"/>
              <a:chOff x="0" y="0"/>
              <a:chExt cx="1557365" cy="9773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7401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1557401" h="977392">
                    <a:moveTo>
                      <a:pt x="0" y="0"/>
                    </a:moveTo>
                    <a:lnTo>
                      <a:pt x="1557401" y="0"/>
                    </a:lnTo>
                    <a:lnTo>
                      <a:pt x="1557401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2" b="2"/>
                </a:stretch>
              </a:blip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0">
              <a:off x="1716561" y="39104"/>
              <a:ext cx="2728551" cy="1062276"/>
              <a:chOff x="0" y="0"/>
              <a:chExt cx="2510455" cy="9773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10409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2510409" h="977392">
                    <a:moveTo>
                      <a:pt x="0" y="0"/>
                    </a:moveTo>
                    <a:lnTo>
                      <a:pt x="2510409" y="0"/>
                    </a:lnTo>
                    <a:lnTo>
                      <a:pt x="2510409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-1" b="2"/>
                </a:stretch>
              </a:blip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4520431" y="410391"/>
            <a:ext cx="72094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ct val="0"/>
              </a:spcBef>
            </a:pPr>
            <a:r>
              <a:rPr lang="en-US" sz="2600" b="1">
                <a:solidFill>
                  <a:srgbClr val="FFFFFF">
                    <a:alpha val="94902"/>
                  </a:srgb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“华为杯”第九届中国研究生创“芯”大赛</a:t>
            </a:r>
            <a:endParaRPr lang="en-US" sz="2600" b="1">
              <a:solidFill>
                <a:srgbClr val="FFFFFF">
                  <a:alpha val="94902"/>
                </a:srgb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80838" y="3616207"/>
            <a:ext cx="6030324" cy="35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2335">
                <a:solidFill>
                  <a:srgbClr val="FFFFFF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参赛队伍：</a:t>
            </a:r>
            <a:endParaRPr lang="en-US" sz="2335">
              <a:solidFill>
                <a:srgbClr val="FFFFFF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82959" y="1894830"/>
            <a:ext cx="5426083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5595" b="1">
                <a:solidFill>
                  <a:srgbClr val="FFFFFF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作品名称</a:t>
            </a:r>
            <a:endParaRPr lang="en-US" sz="5595" b="1">
              <a:solidFill>
                <a:srgbClr val="FFFFFF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20689" y="2964495"/>
            <a:ext cx="8364287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</a:pPr>
            <a:r>
              <a:rPr lang="en-US" sz="258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竞赛提交的作品及附件严禁出现个人身份及单位信息</a:t>
            </a:r>
            <a:endParaRPr lang="en-US" sz="2585" b="1">
              <a:solidFill>
                <a:srgbClr val="E9000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</a:pPr>
            <a:r>
              <a:rPr lang="zh-CN" altLang="en-US" sz="258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正文页面</a:t>
            </a:r>
            <a:r>
              <a:rPr lang="zh-CN" altLang="en-US" sz="258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右下角页码</a:t>
            </a:r>
            <a:r>
              <a:rPr lang="zh-CN" altLang="en-US" sz="258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请勿删除</a:t>
            </a:r>
            <a:endParaRPr lang="zh-CN" altLang="en-US" sz="2585" b="1">
              <a:solidFill>
                <a:srgbClr val="E9000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7938" y="331658"/>
            <a:ext cx="703458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</a:pPr>
            <a:r>
              <a:rPr lang="en-US" sz="3680" b="1">
                <a:solidFill>
                  <a:srgbClr val="0068E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标题</a:t>
            </a:r>
            <a:endParaRPr lang="en-US" sz="3680" b="1">
              <a:solidFill>
                <a:srgbClr val="0068E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8970" y="2885849"/>
            <a:ext cx="1009526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312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内页</a:t>
            </a:r>
            <a:endParaRPr lang="en-US" sz="3125" b="1">
              <a:solidFill>
                <a:srgbClr val="E9000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9444825" y="401508"/>
            <a:ext cx="2222555" cy="550690"/>
            <a:chOff x="0" y="0"/>
            <a:chExt cx="4445111" cy="1101380"/>
          </a:xfrm>
        </p:grpSpPr>
        <p:grpSp>
          <p:nvGrpSpPr>
            <p:cNvPr id="6" name="Group 6"/>
            <p:cNvGrpSpPr/>
            <p:nvPr/>
          </p:nvGrpSpPr>
          <p:grpSpPr>
            <a:xfrm rot="0">
              <a:off x="1805902" y="51496"/>
              <a:ext cx="1037493" cy="103749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ct val="100000"/>
                  </a:lnSpc>
                </a:pPr>
                <a:endParaRPr sz="1200">
                  <a:cs typeface="微软雅黑" panose="020B0503020204020204" charset="-122"/>
                </a:endParaRPr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0">
              <a:off x="0" y="0"/>
              <a:ext cx="1692661" cy="1062276"/>
              <a:chOff x="0" y="0"/>
              <a:chExt cx="1557365" cy="9773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57401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1557401" h="977392">
                    <a:moveTo>
                      <a:pt x="0" y="0"/>
                    </a:moveTo>
                    <a:lnTo>
                      <a:pt x="1557401" y="0"/>
                    </a:lnTo>
                    <a:lnTo>
                      <a:pt x="1557401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"/>
                <a:stretch>
                  <a:fillRect r="2" b="2"/>
                </a:stretch>
              </a:blip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0">
              <a:off x="1716561" y="39104"/>
              <a:ext cx="2728551" cy="1062276"/>
              <a:chOff x="0" y="0"/>
              <a:chExt cx="2510455" cy="97736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510409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2510409" h="977392">
                    <a:moveTo>
                      <a:pt x="0" y="0"/>
                    </a:moveTo>
                    <a:lnTo>
                      <a:pt x="2510409" y="0"/>
                    </a:lnTo>
                    <a:lnTo>
                      <a:pt x="2510409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1" b="2"/>
                </a:stretch>
              </a:blipFill>
            </p:spPr>
          </p:sp>
        </p:grpSp>
      </p:grp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0">
            <a:off x="9444825" y="249108"/>
            <a:ext cx="2222555" cy="550690"/>
            <a:chOff x="0" y="0"/>
            <a:chExt cx="4445111" cy="110138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1805902" y="51496"/>
              <a:ext cx="1037493" cy="103749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465"/>
                  </a:lnSpc>
                </a:pPr>
                <a:endParaRPr sz="1200">
                  <a:cs typeface="微软雅黑" panose="020B0503020204020204" charset="-122"/>
                </a:endParaRPr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0">
              <a:off x="0" y="0"/>
              <a:ext cx="1692661" cy="1062276"/>
              <a:chOff x="0" y="0"/>
              <a:chExt cx="1557365" cy="9773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7401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1557401" h="977392">
                    <a:moveTo>
                      <a:pt x="0" y="0"/>
                    </a:moveTo>
                    <a:lnTo>
                      <a:pt x="1557401" y="0"/>
                    </a:lnTo>
                    <a:lnTo>
                      <a:pt x="1557401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"/>
                <a:stretch>
                  <a:fillRect r="2" b="2"/>
                </a:stretch>
              </a:blip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0">
              <a:off x="1716561" y="39104"/>
              <a:ext cx="2728551" cy="1062276"/>
              <a:chOff x="0" y="0"/>
              <a:chExt cx="2510455" cy="9773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10409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2510409" h="977392">
                    <a:moveTo>
                      <a:pt x="0" y="0"/>
                    </a:moveTo>
                    <a:lnTo>
                      <a:pt x="2510409" y="0"/>
                    </a:lnTo>
                    <a:lnTo>
                      <a:pt x="2510409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1" b="2"/>
                </a:stretch>
              </a:blipFill>
            </p:spPr>
          </p:sp>
        </p:grpSp>
      </p:grpSp>
      <p:sp>
        <p:nvSpPr>
          <p:cNvPr id="13" name="TextBox 12"/>
          <p:cNvSpPr txBox="1"/>
          <p:nvPr/>
        </p:nvSpPr>
        <p:spPr>
          <a:xfrm>
            <a:off x="456658" y="214818"/>
            <a:ext cx="703458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</a:pPr>
            <a:r>
              <a:rPr lang="en-US" sz="3680" b="1">
                <a:solidFill>
                  <a:srgbClr val="0068E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成果清单（有就填）</a:t>
            </a:r>
            <a:endParaRPr lang="en-US" sz="3680" b="1">
              <a:solidFill>
                <a:srgbClr val="0068E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15" name="表格 14"/>
          <p:cNvGraphicFramePr/>
          <p:nvPr>
            <p:custDataLst>
              <p:tags r:id="rId3"/>
            </p:custDataLst>
          </p:nvPr>
        </p:nvGraphicFramePr>
        <p:xfrm>
          <a:off x="643220" y="913765"/>
          <a:ext cx="10770235" cy="5175885"/>
        </p:xfrm>
        <a:graphic>
          <a:graphicData uri="http://schemas.openxmlformats.org/drawingml/2006/table">
            <a:tbl>
              <a:tblPr firstRow="1" bandRow="1">
                <a:tableStyleId>{5860686C-C86D-4BB3-B01C-2A415B11339C}</a:tableStyleId>
              </a:tblPr>
              <a:tblGrid>
                <a:gridCol w="605155"/>
                <a:gridCol w="1106170"/>
                <a:gridCol w="7452360"/>
                <a:gridCol w="1606550"/>
              </a:tblGrid>
              <a:tr h="689610">
                <a:tc>
                  <a:txBody>
                    <a:bodyPr/>
                    <a:p>
                      <a:pPr algn="ctr"/>
                      <a:r>
                        <a:rPr lang="zh-CN" alt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类别</a:t>
                      </a: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作者</a:t>
                      </a:r>
                      <a:r>
                        <a:rPr lang="zh-CN" alt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排序</a:t>
                      </a: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689610">
                <a:tc>
                  <a:txBody>
                    <a:bodyPr/>
                    <a:p>
                      <a:pPr algn="ctr"/>
                      <a:r>
                        <a:rPr lang="zh-CN" altLang="en-US" sz="10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示例（请删除）</a:t>
                      </a:r>
                      <a:endParaRPr lang="zh-CN" altLang="en-US" sz="10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7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论文</a:t>
                      </a:r>
                      <a:endParaRPr lang="zh-CN" altLang="en-US" sz="17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ISSCC 2025</a:t>
                      </a:r>
                      <a:endParaRPr lang="zh-CN" altLang="en-US" sz="17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学生一作</a:t>
                      </a:r>
                      <a:endParaRPr lang="zh-CN" altLang="en-US" sz="17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759460"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759460"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758825"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759460"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endParaRPr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759460">
                <a:tc>
                  <a:txBody>
                    <a:bodyPr/>
                    <a:p>
                      <a:pPr algn="ctr"/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sz="1700">
                          <a:latin typeface="微软雅黑" panose="020B0503020204020204" charset="-122"/>
                          <a:ea typeface="微软雅黑" panose="020B0503020204020204" charset="-122"/>
                        </a:rPr>
                        <a:t>……</a:t>
                      </a:r>
                      <a:endParaRPr 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7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91300" y="3047365"/>
            <a:ext cx="9876155" cy="203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46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注（可删除）</a:t>
            </a:r>
            <a:endParaRPr lang="en-US" sz="146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46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1.有效作品成果须以参赛成员为第一作者方可认定（指导教师为第一作者、参赛成员为第二作者的情况同等予以认可）；</a:t>
            </a:r>
            <a:endParaRPr lang="en-US" sz="146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46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2.参赛队伍提交的成果附件中，无需提供具体的论文题目、检索分区等详细信息；只需明确注明该成果被录用或发表的会议/期刊即可（填报示例：“ISSCC 2025”、“JSSC 2024”）</a:t>
            </a:r>
            <a:endParaRPr lang="en-US" sz="146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46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3.参赛队伍须对所提交全部学术成果的真实性、合规性与原创性负责，严禁虚报、伪造、篡改学术成果等违规行为，一经查实，取消参赛资格并同步通报至参赛成员所在研究生培养单位。</a:t>
            </a:r>
            <a:endParaRPr lang="en-US" sz="146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0">
            <a:off x="9444825" y="281493"/>
            <a:ext cx="2222555" cy="550690"/>
            <a:chOff x="0" y="0"/>
            <a:chExt cx="4445111" cy="1101380"/>
          </a:xfrm>
        </p:grpSpPr>
        <p:grpSp>
          <p:nvGrpSpPr>
            <p:cNvPr id="4" name="Group 4"/>
            <p:cNvGrpSpPr/>
            <p:nvPr/>
          </p:nvGrpSpPr>
          <p:grpSpPr>
            <a:xfrm rot="0">
              <a:off x="1805902" y="51496"/>
              <a:ext cx="1037493" cy="1037493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465"/>
                  </a:lnSpc>
                </a:pPr>
                <a:endParaRPr sz="1200">
                  <a:cs typeface="微软雅黑" panose="020B0503020204020204" charset="-122"/>
                </a:endParaRPr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0">
              <a:off x="0" y="0"/>
              <a:ext cx="1692661" cy="1062276"/>
              <a:chOff x="0" y="0"/>
              <a:chExt cx="1557365" cy="9773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57401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1557401" h="977392">
                    <a:moveTo>
                      <a:pt x="0" y="0"/>
                    </a:moveTo>
                    <a:lnTo>
                      <a:pt x="1557401" y="0"/>
                    </a:lnTo>
                    <a:lnTo>
                      <a:pt x="1557401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"/>
                <a:stretch>
                  <a:fillRect r="2" b="2"/>
                </a:stretch>
              </a:blip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0">
              <a:off x="1716561" y="39104"/>
              <a:ext cx="2728551" cy="1062276"/>
              <a:chOff x="0" y="0"/>
              <a:chExt cx="2510455" cy="9773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510409" cy="977392"/>
              </a:xfrm>
              <a:custGeom>
                <a:avLst/>
                <a:gdLst/>
                <a:ahLst/>
                <a:cxnLst/>
                <a:rect l="l" t="t" r="r" b="b"/>
                <a:pathLst>
                  <a:path w="2510409" h="977392">
                    <a:moveTo>
                      <a:pt x="0" y="0"/>
                    </a:moveTo>
                    <a:lnTo>
                      <a:pt x="2510409" y="0"/>
                    </a:lnTo>
                    <a:lnTo>
                      <a:pt x="2510409" y="977392"/>
                    </a:lnTo>
                    <a:lnTo>
                      <a:pt x="0" y="9773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r="-1" b="2"/>
                </a:stretch>
              </a:blipFill>
            </p:spPr>
          </p:sp>
        </p:grpSp>
      </p:grpSp>
      <p:sp>
        <p:nvSpPr>
          <p:cNvPr id="13" name="TextBox 12"/>
          <p:cNvSpPr txBox="1"/>
          <p:nvPr/>
        </p:nvSpPr>
        <p:spPr>
          <a:xfrm>
            <a:off x="457149" y="260539"/>
            <a:ext cx="7034587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00000"/>
              </a:lnSpc>
              <a:spcBef>
                <a:spcPct val="0"/>
              </a:spcBef>
            </a:pPr>
            <a:r>
              <a:rPr lang="en-US" sz="3680" b="1">
                <a:solidFill>
                  <a:srgbClr val="0068E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作品贡献程度（必填）</a:t>
            </a:r>
            <a:endParaRPr lang="en-US" sz="3680" b="1">
              <a:solidFill>
                <a:srgbClr val="0068E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3"/>
            </p:custDataLst>
          </p:nvPr>
        </p:nvGraphicFramePr>
        <p:xfrm>
          <a:off x="631790" y="1196975"/>
          <a:ext cx="10770235" cy="4768850"/>
        </p:xfrm>
        <a:graphic>
          <a:graphicData uri="http://schemas.openxmlformats.org/drawingml/2006/table">
            <a:tbl>
              <a:tblPr firstRow="1" bandRow="1">
                <a:tableStyleId>{5860686C-C86D-4BB3-B01C-2A415B11339C}</a:tableStyleId>
              </a:tblPr>
              <a:tblGrid>
                <a:gridCol w="1043940"/>
                <a:gridCol w="4228465"/>
                <a:gridCol w="5497830"/>
              </a:tblGrid>
              <a:tr h="63817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7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成员</a:t>
                      </a:r>
                      <a:endParaRPr lang="zh-CN" altLang="en-US" sz="17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7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具体工作</a:t>
                      </a:r>
                      <a:endParaRPr lang="zh-CN" altLang="en-US" sz="17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7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对应工作成果</a:t>
                      </a:r>
                      <a:endParaRPr lang="zh-CN" altLang="en-US" sz="17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137731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队员1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13766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队员2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  <a:tr h="13766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7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队员3</a:t>
                      </a: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endParaRPr lang="en-US" altLang="zh-CN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68697" y="2656589"/>
            <a:ext cx="1009526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</a:pPr>
            <a:r>
              <a:rPr lang="en-US" sz="3125" b="1">
                <a:solidFill>
                  <a:srgbClr val="E90000">
                    <a:alpha val="94902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不允许出现个人身份及单位信息</a:t>
            </a:r>
            <a:endParaRPr lang="en-US" sz="3125" b="1">
              <a:solidFill>
                <a:srgbClr val="E90000">
                  <a:alpha val="94902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TABLE_ENDDRAG_ORIGIN_RECT" val="848*431"/>
  <p:tag name="TABLE_ENDDRAG_RECT" val="50*71*848*431"/>
</p:tagLst>
</file>

<file path=ppt/tags/tag36.xml><?xml version="1.0" encoding="utf-8"?>
<p:tagLst xmlns:p="http://schemas.openxmlformats.org/presentationml/2006/main">
  <p:tag name="TABLE_ENDDRAG_ORIGIN_RECT" val="848*382"/>
  <p:tag name="TABLE_ENDDRAG_RECT" val="49*94*848*382"/>
</p:tagLst>
</file>

<file path=ppt/tags/tag37.xml><?xml version="1.0" encoding="utf-8"?>
<p:tagLst xmlns:p="http://schemas.openxmlformats.org/presentationml/2006/main">
  <p:tag name="resource_record_key" val="{&quot;29&quot;:[50053044,50053052,50053024,50053017,50052944,50053008,50053092]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演示</Application>
  <PresentationFormat>宽屏</PresentationFormat>
  <Paragraphs>72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qzuser</cp:lastModifiedBy>
  <cp:revision>172</cp:revision>
  <dcterms:created xsi:type="dcterms:W3CDTF">2019-06-19T02:08:00Z</dcterms:created>
  <dcterms:modified xsi:type="dcterms:W3CDTF">2026-03-19T08:22:25Z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F44FEAF4FA49416ABB5D41349FE16CB9_11</vt:lpwstr>
  </property>
</Properties>
</file>